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12192000"/>
  <p:notesSz cx="6858000" cy="9144000"/>
  <p:embeddedFontLst>
    <p:embeddedFont>
      <p:font typeface="Roboto Black"/>
      <p:bold r:id="rId9"/>
      <p:boldItalic r:id="rId10"/>
    </p:embeddedFont>
    <p:embeddedFont>
      <p:font typeface="Roboto Light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1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Light-regular.fntdata"/><Relationship Id="rId10" Type="http://schemas.openxmlformats.org/officeDocument/2006/relationships/font" Target="fonts/RobotoBlack-boldItalic.fntdata"/><Relationship Id="rId13" Type="http://schemas.openxmlformats.org/officeDocument/2006/relationships/font" Target="fonts/RobotoLight-italic.fntdata"/><Relationship Id="rId12" Type="http://schemas.openxmlformats.org/officeDocument/2006/relationships/font" Target="fonts/Roboto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Black-bold.fntdata"/><Relationship Id="rId14" Type="http://schemas.openxmlformats.org/officeDocument/2006/relationships/font" Target="fonts/Roboto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 amt="80000"/>
          </a:blip>
          <a:srcRect b="27067" l="0" r="0" t="26284"/>
          <a:stretch/>
        </p:blipFill>
        <p:spPr>
          <a:xfrm>
            <a:off x="0" y="0"/>
            <a:ext cx="12191998" cy="37956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320864" y="4163174"/>
            <a:ext cx="7299136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800">
                <a:solidFill>
                  <a:srgbClr val="2E75B5"/>
                </a:solidFill>
                <a:latin typeface="Roboto Black"/>
                <a:ea typeface="Roboto Black"/>
                <a:cs typeface="Roboto Black"/>
                <a:sym typeface="Roboto Black"/>
              </a:rPr>
              <a:t>La Parole aux sourds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BBD6EE"/>
                </a:solidFill>
                <a:latin typeface="Roboto Black"/>
                <a:ea typeface="Roboto Black"/>
                <a:cs typeface="Roboto Black"/>
                <a:sym typeface="Roboto Black"/>
              </a:rPr>
              <a:t>ENCADREMENT ET MODE PROJET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/>
          <p:cNvPicPr preferRelativeResize="0"/>
          <p:nvPr/>
        </p:nvPicPr>
        <p:blipFill rotWithShape="1">
          <a:blip r:embed="rId3">
            <a:alphaModFix amt="23000"/>
          </a:blip>
          <a:srcRect b="3906" l="0" r="54897" t="21095"/>
          <a:stretch/>
        </p:blipFill>
        <p:spPr>
          <a:xfrm>
            <a:off x="10246428" y="0"/>
            <a:ext cx="19455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/>
          <p:nvPr/>
        </p:nvSpPr>
        <p:spPr>
          <a:xfrm>
            <a:off x="844060" y="1976627"/>
            <a:ext cx="8501417" cy="1756800"/>
          </a:xfrm>
          <a:prstGeom prst="rect">
            <a:avLst/>
          </a:prstGeom>
          <a:noFill/>
          <a:ln cap="flat" cmpd="sng" w="12700">
            <a:solidFill>
              <a:srgbClr val="CBEBE9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•"/>
            </a:pPr>
            <a:r>
              <a:rPr lang="fr-FR" sz="140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Chaque formation est supervisée et coordonnée par un Chef de projet, qui est l’interlocuteur privilégié du commanditaire.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•"/>
            </a:pPr>
            <a:r>
              <a:rPr lang="fr-FR" sz="140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Il est garant des critères de qualité́, coûts, délais (en particulier, sélection et suivi des équipes dédiées de formateurs).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•"/>
            </a:pPr>
            <a:r>
              <a:rPr lang="fr-FR" sz="140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Il prépare et anime les comités de pilotage éventuels aux côtés du commanditaire;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855554" y="4892097"/>
            <a:ext cx="8501417" cy="1756674"/>
          </a:xfrm>
          <a:prstGeom prst="rect">
            <a:avLst/>
          </a:prstGeom>
          <a:noFill/>
          <a:ln cap="flat" cmpd="sng" w="12700">
            <a:solidFill>
              <a:srgbClr val="CBEBE9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•"/>
            </a:pPr>
            <a:r>
              <a:rPr lang="fr-FR" sz="140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Nous organisons, tout au long du dispositif de formation, un suivi régulier de la qualité́ des animations.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•"/>
            </a:pPr>
            <a:r>
              <a:rPr lang="fr-FR" sz="140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Un debriefing systématique avec nos animateurs est réalisé à la fin de chaque semaine de formation.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•"/>
            </a:pPr>
            <a:r>
              <a:rPr lang="fr-FR" sz="140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Un membre de nos équipes assiste à chacun nouvelle session de formation assurée par un nouveau formateur pour en assurer la qualité.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844060" y="1210454"/>
            <a:ext cx="8501417" cy="773723"/>
          </a:xfrm>
          <a:prstGeom prst="rect">
            <a:avLst/>
          </a:prstGeom>
          <a:solidFill>
            <a:srgbClr val="4CB0A3"/>
          </a:solidFill>
          <a:ln cap="flat" cmpd="sng" w="12700">
            <a:solidFill>
              <a:srgbClr val="4CB0A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UN INTERLOCUTEUR PRIVILÉGIÉ</a:t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855554" y="4118374"/>
            <a:ext cx="8501417" cy="773723"/>
          </a:xfrm>
          <a:prstGeom prst="rect">
            <a:avLst/>
          </a:prstGeom>
          <a:solidFill>
            <a:srgbClr val="4CB0A3"/>
          </a:solidFill>
          <a:ln cap="flat" cmpd="sng" w="12700">
            <a:solidFill>
              <a:srgbClr val="4CB0A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UNE ÉQUIPE SUIVIE DE PRÈS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0" y="71681"/>
            <a:ext cx="8880529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800">
                <a:solidFill>
                  <a:srgbClr val="2E75B5"/>
                </a:solidFill>
                <a:latin typeface="Roboto Black"/>
                <a:ea typeface="Roboto Black"/>
                <a:cs typeface="Roboto Black"/>
                <a:sym typeface="Roboto Black"/>
              </a:rPr>
              <a:t>NOTRE MODE PROJET</a:t>
            </a:r>
            <a:endParaRPr b="1" sz="1000">
              <a:solidFill>
                <a:srgbClr val="2E75B5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0" y="71681"/>
            <a:ext cx="8880529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800">
                <a:solidFill>
                  <a:srgbClr val="2E75B5"/>
                </a:solidFill>
                <a:latin typeface="Roboto Black"/>
                <a:ea typeface="Roboto Black"/>
                <a:cs typeface="Roboto Black"/>
                <a:sym typeface="Roboto Black"/>
              </a:rPr>
              <a:t>NOTRE ORGANIGRAMME</a:t>
            </a:r>
            <a:endParaRPr b="1" sz="1000">
              <a:solidFill>
                <a:srgbClr val="2E75B5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grpSp>
        <p:nvGrpSpPr>
          <p:cNvPr id="101" name="Google Shape;101;p15"/>
          <p:cNvGrpSpPr/>
          <p:nvPr/>
        </p:nvGrpSpPr>
        <p:grpSpPr>
          <a:xfrm>
            <a:off x="1257085" y="1927273"/>
            <a:ext cx="8127998" cy="3809364"/>
            <a:chOff x="0" y="804651"/>
            <a:chExt cx="8127998" cy="3809364"/>
          </a:xfrm>
        </p:grpSpPr>
        <p:sp>
          <p:nvSpPr>
            <p:cNvPr id="102" name="Google Shape;102;p15"/>
            <p:cNvSpPr/>
            <p:nvPr/>
          </p:nvSpPr>
          <p:spPr>
            <a:xfrm>
              <a:off x="3937000" y="2256261"/>
              <a:ext cx="2793999" cy="66484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1777"/>
                  </a:lnTo>
                  <a:lnTo>
                    <a:pt x="120000" y="81777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4CB0A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3" name="Google Shape;103;p15"/>
            <p:cNvSpPr/>
            <p:nvPr/>
          </p:nvSpPr>
          <p:spPr>
            <a:xfrm>
              <a:off x="3891280" y="2256261"/>
              <a:ext cx="91440" cy="66484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9525">
              <a:solidFill>
                <a:srgbClr val="4CB0A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4" name="Google Shape;104;p15"/>
            <p:cNvSpPr/>
            <p:nvPr/>
          </p:nvSpPr>
          <p:spPr>
            <a:xfrm>
              <a:off x="1143000" y="2256261"/>
              <a:ext cx="2793999" cy="66484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1777"/>
                  </a:lnTo>
                  <a:lnTo>
                    <a:pt x="0" y="81777"/>
                  </a:lnTo>
                  <a:lnTo>
                    <a:pt x="0" y="120000"/>
                  </a:lnTo>
                </a:path>
              </a:pathLst>
            </a:custGeom>
            <a:noFill/>
            <a:ln cap="flat" cmpd="sng" w="9525">
              <a:solidFill>
                <a:srgbClr val="4CB0A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5" name="Google Shape;105;p15"/>
            <p:cNvSpPr/>
            <p:nvPr/>
          </p:nvSpPr>
          <p:spPr>
            <a:xfrm>
              <a:off x="2794000" y="804651"/>
              <a:ext cx="2285999" cy="1451609"/>
            </a:xfrm>
            <a:prstGeom prst="roundRect">
              <a:avLst>
                <a:gd fmla="val 10000" name="adj"/>
              </a:avLst>
            </a:prstGeom>
            <a:solidFill>
              <a:srgbClr val="2E75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3048000" y="1045951"/>
              <a:ext cx="2285999" cy="145160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CBEBE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5"/>
            <p:cNvSpPr txBox="1"/>
            <p:nvPr/>
          </p:nvSpPr>
          <p:spPr>
            <a:xfrm>
              <a:off x="3090516" y="1088467"/>
              <a:ext cx="2200967" cy="1366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0025" lIns="240025" spcFirstLastPara="1" rIns="240025" wrap="square" tIns="240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300"/>
                <a:buFont typeface="Calibri"/>
                <a:buNone/>
              </a:pPr>
              <a:r>
                <a:rPr lang="fr-FR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Marie</a:t>
              </a:r>
              <a:endParaRPr sz="3500"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0" y="2921105"/>
              <a:ext cx="2285999" cy="145160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254000" y="3162406"/>
              <a:ext cx="2285999" cy="145160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CBEBE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5"/>
            <p:cNvSpPr txBox="1"/>
            <p:nvPr/>
          </p:nvSpPr>
          <p:spPr>
            <a:xfrm>
              <a:off x="296516" y="3204922"/>
              <a:ext cx="2200967" cy="1366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0025" lIns="240025" spcFirstLastPara="1" rIns="240025" wrap="square" tIns="240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300"/>
                <a:buFont typeface="Calibri"/>
                <a:buNone/>
              </a:pPr>
              <a:r>
                <a:rPr lang="fr-FR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Léisse </a:t>
              </a:r>
              <a:endParaRPr sz="100"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2794000" y="2921105"/>
              <a:ext cx="2285999" cy="145160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3048000" y="3162406"/>
              <a:ext cx="2285999" cy="145160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CBEBE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5"/>
            <p:cNvSpPr txBox="1"/>
            <p:nvPr/>
          </p:nvSpPr>
          <p:spPr>
            <a:xfrm>
              <a:off x="3090516" y="3204922"/>
              <a:ext cx="2200967" cy="1366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0025" lIns="240025" spcFirstLastPara="1" rIns="240025" wrap="square" tIns="240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300"/>
                <a:buFont typeface="Calibri"/>
                <a:buNone/>
              </a:pPr>
              <a:r>
                <a:rPr lang="fr-FR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Alain</a:t>
              </a:r>
              <a:endParaRPr i="1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5587999" y="2921105"/>
              <a:ext cx="2285999" cy="145160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5841999" y="3162406"/>
              <a:ext cx="2285999" cy="145160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CBEBE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5"/>
            <p:cNvSpPr txBox="1"/>
            <p:nvPr/>
          </p:nvSpPr>
          <p:spPr>
            <a:xfrm>
              <a:off x="5884515" y="3204922"/>
              <a:ext cx="2200967" cy="1366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0025" lIns="240025" spcFirstLastPara="1" rIns="240025" wrap="square" tIns="240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300"/>
                <a:buFont typeface="Calibri"/>
                <a:buNone/>
              </a:pPr>
              <a:r>
                <a:rPr lang="fr-FR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Julien</a:t>
              </a:r>
              <a:endParaRPr i="1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